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docx" ContentType="application/vnd.openxmlformats-officedocument.wordprocessingml.document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Default Extension="gif" ContentType="image/gif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59" r:id="rId4"/>
    <p:sldId id="258" r:id="rId5"/>
    <p:sldId id="260" r:id="rId6"/>
    <p:sldId id="274" r:id="rId7"/>
    <p:sldId id="275" r:id="rId8"/>
    <p:sldId id="276" r:id="rId9"/>
    <p:sldId id="277" r:id="rId10"/>
    <p:sldId id="278" r:id="rId11"/>
    <p:sldId id="279" r:id="rId12"/>
    <p:sldId id="280" r:id="rId13"/>
    <p:sldId id="281" r:id="rId14"/>
    <p:sldId id="282" r:id="rId15"/>
    <p:sldId id="283" r:id="rId16"/>
    <p:sldId id="272" r:id="rId17"/>
    <p:sldId id="268" r:id="rId18"/>
  </p:sldIdLst>
  <p:sldSz cx="9144000" cy="6858000" type="screen4x3"/>
  <p:notesSz cx="6797675" cy="9928225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4318" autoAdjust="0"/>
  </p:normalViewPr>
  <p:slideViewPr>
    <p:cSldViewPr>
      <p:cViewPr varScale="1">
        <p:scale>
          <a:sx n="62" d="100"/>
          <a:sy n="62" d="100"/>
        </p:scale>
        <p:origin x="-68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image" Target="../media/image7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689B23-C7E6-49B8-8412-2656D7234875}" type="datetimeFigureOut">
              <a:rPr lang="hr-HR" smtClean="0"/>
              <a:pPr/>
              <a:t>19.09.2012.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CB20BD-F1C5-42D9-89E0-66CD0627C791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CB20BD-F1C5-42D9-89E0-66CD0627C791}" type="slidenum">
              <a:rPr lang="hr-HR" smtClean="0"/>
              <a:pPr/>
              <a:t>1</a:t>
            </a:fld>
            <a:endParaRPr lang="hr-H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CB20BD-F1C5-42D9-89E0-66CD0627C791}" type="slidenum">
              <a:rPr lang="hr-HR" smtClean="0"/>
              <a:pPr/>
              <a:t>12</a:t>
            </a:fld>
            <a:endParaRPr lang="hr-H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expected range of number of defects per day</a:t>
            </a:r>
          </a:p>
          <a:p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maxof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</a:t>
            </a:r>
            <a:r>
              <a:rPr lang="hr-H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LR n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=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21, KNN n = 37) g</a:t>
            </a:r>
            <a:r>
              <a:rPr lang="hr-H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ives</a:t>
            </a:r>
            <a:r>
              <a:rPr lang="hr-H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[0,37]</a:t>
            </a:r>
            <a:endParaRPr lang="hr-HR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CB20BD-F1C5-42D9-89E0-66CD0627C791}" type="slidenum">
              <a:rPr lang="hr-HR" smtClean="0"/>
              <a:pPr/>
              <a:t>13</a:t>
            </a:fld>
            <a:endParaRPr lang="hr-HR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CB20BD-F1C5-42D9-89E0-66CD0627C791}" type="slidenum">
              <a:rPr lang="hr-HR" smtClean="0"/>
              <a:pPr/>
              <a:t>16</a:t>
            </a:fld>
            <a:endParaRPr lang="hr-HR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CB20BD-F1C5-42D9-89E0-66CD0627C791}" type="slidenum">
              <a:rPr lang="hr-HR" smtClean="0"/>
              <a:pPr/>
              <a:t>17</a:t>
            </a:fld>
            <a:endParaRPr lang="hr-H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CB20BD-F1C5-42D9-89E0-66CD0627C791}" type="slidenum">
              <a:rPr lang="hr-HR" smtClean="0"/>
              <a:pPr/>
              <a:t>2</a:t>
            </a:fld>
            <a:endParaRPr lang="hr-H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CB20BD-F1C5-42D9-89E0-66CD0627C791}" type="slidenum">
              <a:rPr lang="hr-HR" smtClean="0"/>
              <a:pPr/>
              <a:t>3</a:t>
            </a:fld>
            <a:endParaRPr lang="hr-H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r-HR" dirty="0" err="1" smtClean="0"/>
              <a:t>bin</a:t>
            </a:r>
            <a:r>
              <a:rPr lang="hr-HR" baseline="0" dirty="0" smtClean="0"/>
              <a:t> – grupa polja</a:t>
            </a:r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CB20BD-F1C5-42D9-89E0-66CD0627C791}" type="slidenum">
              <a:rPr lang="hr-HR" smtClean="0"/>
              <a:pPr/>
              <a:t>4</a:t>
            </a:fld>
            <a:endParaRPr lang="hr-H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CB20BD-F1C5-42D9-89E0-66CD0627C791}" type="slidenum">
              <a:rPr lang="hr-HR" smtClean="0"/>
              <a:pPr/>
              <a:t>5</a:t>
            </a:fld>
            <a:endParaRPr lang="hr-H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CB20BD-F1C5-42D9-89E0-66CD0627C791}" type="slidenum">
              <a:rPr lang="hr-HR" smtClean="0"/>
              <a:pPr/>
              <a:t>6</a:t>
            </a:fld>
            <a:endParaRPr lang="hr-H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CB20BD-F1C5-42D9-89E0-66CD0627C791}" type="slidenum">
              <a:rPr lang="hr-HR" smtClean="0"/>
              <a:pPr/>
              <a:t>7</a:t>
            </a:fld>
            <a:endParaRPr lang="hr-H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r-H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significance</a:t>
            </a:r>
            <a:r>
              <a:rPr lang="hr-H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hr-H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level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– </a:t>
            </a:r>
            <a:r>
              <a:rPr lang="hr-H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područje za koje ne vrijedi </a:t>
            </a:r>
            <a:r>
              <a:rPr lang="hr-H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tzv</a:t>
            </a:r>
            <a:r>
              <a:rPr lang="hr-H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r>
              <a:rPr lang="hr-H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nul</a:t>
            </a:r>
            <a:r>
              <a:rPr lang="hr-H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-hipoteza (</a:t>
            </a:r>
            <a:r>
              <a:rPr lang="hr-H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engl</a:t>
            </a:r>
            <a:r>
              <a:rPr lang="hr-H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r>
              <a:rPr lang="hr-H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null</a:t>
            </a:r>
            <a:r>
              <a:rPr lang="hr-H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</a:t>
            </a:r>
            <a:r>
              <a:rPr lang="hr-H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hypotesis</a:t>
            </a:r>
            <a:r>
              <a:rPr lang="hr-H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</a:t>
            </a:r>
            <a:endParaRPr lang="en-US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r-H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Područje na kojem vrijedi </a:t>
            </a:r>
            <a:r>
              <a:rPr lang="hr-H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null</a:t>
            </a:r>
            <a:r>
              <a:rPr lang="hr-H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-hipoteza je 1-</a:t>
            </a:r>
            <a:r>
              <a:rPr lang="en-US" dirty="0" smtClean="0"/>
              <a:t>α</a:t>
            </a:r>
            <a:r>
              <a:rPr lang="hr-HR" dirty="0" smtClean="0"/>
              <a:t>. </a:t>
            </a:r>
            <a:endParaRPr lang="en-US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r-HR" dirty="0" err="1" smtClean="0"/>
              <a:t>Null</a:t>
            </a:r>
            <a:r>
              <a:rPr lang="hr-HR" dirty="0" smtClean="0"/>
              <a:t>-hipoteza</a:t>
            </a:r>
            <a:r>
              <a:rPr lang="hr-HR" baseline="0" dirty="0" smtClean="0"/>
              <a:t> je u ovom radu da se svaki mjesečni empirijski uzorak poklapa s teoretskom statističkom razdiobom (u ovom istraživanju je to </a:t>
            </a:r>
            <a:r>
              <a:rPr lang="hr-HR" baseline="0" dirty="0" err="1" smtClean="0"/>
              <a:t>Weibull</a:t>
            </a:r>
            <a:r>
              <a:rPr lang="hr-HR" baseline="0" dirty="0" smtClean="0"/>
              <a:t>).</a:t>
            </a:r>
            <a:endParaRPr lang="en-US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r-HR" dirty="0" smtClean="0"/>
              <a:t>Što je </a:t>
            </a:r>
            <a:r>
              <a:rPr lang="en-US" dirty="0" smtClean="0"/>
              <a:t>α</a:t>
            </a:r>
            <a:r>
              <a:rPr lang="hr-HR" dirty="0" smtClean="0"/>
              <a:t> manji to je poklapanje bolje.</a:t>
            </a:r>
            <a:endParaRPr lang="en-US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r-HR" baseline="0" dirty="0" smtClean="0"/>
              <a:t>za tehničke primjene se smatra da je poklapanje za </a:t>
            </a:r>
            <a:r>
              <a:rPr lang="en-US" dirty="0" smtClean="0"/>
              <a:t>α</a:t>
            </a:r>
            <a:r>
              <a:rPr lang="hr-HR" dirty="0" smtClean="0"/>
              <a:t>=0,05 dovoljno dobro, a za </a:t>
            </a:r>
            <a:r>
              <a:rPr lang="en-US" dirty="0" smtClean="0"/>
              <a:t>α</a:t>
            </a:r>
            <a:r>
              <a:rPr lang="hr-HR" dirty="0" smtClean="0"/>
              <a:t>=0,01</a:t>
            </a:r>
            <a:r>
              <a:rPr lang="hr-HR" baseline="0" dirty="0" smtClean="0"/>
              <a:t> izvrsno. </a:t>
            </a:r>
            <a:endParaRPr lang="en-US" baseline="0" dirty="0" smtClean="0"/>
          </a:p>
          <a:p>
            <a:endParaRPr lang="hr-HR" dirty="0" smtClean="0"/>
          </a:p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CB20BD-F1C5-42D9-89E0-66CD0627C791}" type="slidenum">
              <a:rPr lang="hr-HR" smtClean="0"/>
              <a:pPr/>
              <a:t>8</a:t>
            </a:fld>
            <a:endParaRPr lang="hr-H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r-HR" baseline="0" dirty="0" smtClean="0"/>
              <a:t>Do i Dn su parametri </a:t>
            </a:r>
            <a:r>
              <a:rPr lang="hr-HR" baseline="0" dirty="0" err="1" smtClean="0"/>
              <a:t>primjenjenog</a:t>
            </a:r>
            <a:r>
              <a:rPr lang="hr-HR" baseline="0" dirty="0" smtClean="0"/>
              <a:t> statističkog testa (U ovom slučaju je to </a:t>
            </a:r>
            <a:r>
              <a:rPr lang="hr-HR" baseline="0" dirty="0" err="1" smtClean="0"/>
              <a:t>Kolmogorov</a:t>
            </a:r>
            <a:r>
              <a:rPr lang="hr-HR" baseline="0" dirty="0" smtClean="0"/>
              <a:t>-</a:t>
            </a:r>
            <a:r>
              <a:rPr lang="hr-HR" baseline="0" dirty="0" err="1" smtClean="0"/>
              <a:t>Smirnov</a:t>
            </a:r>
            <a:r>
              <a:rPr lang="hr-HR" baseline="0" dirty="0" smtClean="0"/>
              <a:t> ili KS). Za svaki mjesec se određuju parametri teoretske razdiobe (Fo) prema empirijskoj (</a:t>
            </a:r>
            <a:r>
              <a:rPr lang="hr-HR" baseline="0" dirty="0" err="1" smtClean="0"/>
              <a:t>Fn</a:t>
            </a:r>
            <a:r>
              <a:rPr lang="hr-HR" baseline="0" dirty="0" smtClean="0"/>
              <a:t>). Prema KS testu Dn je najveće izmjereno odstupanje teoretske razdiobe prema empirijskoj. Iz </a:t>
            </a:r>
            <a:r>
              <a:rPr lang="hr-HR" baseline="0" dirty="0" err="1" smtClean="0"/>
              <a:t>statisitičkih</a:t>
            </a:r>
            <a:r>
              <a:rPr lang="hr-HR" baseline="0" dirty="0" smtClean="0"/>
              <a:t> tablica, za određeni broj uzoraka (u konkretnom primjeru je to od 20 do 22 za svaki mjesec) definira koliko je najveće odstupanje dozvoljeno za </a:t>
            </a:r>
            <a:r>
              <a:rPr lang="hr-HR" baseline="0" dirty="0" err="1" smtClean="0"/>
              <a:t>nul</a:t>
            </a:r>
            <a:r>
              <a:rPr lang="hr-HR" baseline="0" dirty="0" smtClean="0"/>
              <a:t> hipotezu prema kojoj  pretpostavljena </a:t>
            </a:r>
            <a:r>
              <a:rPr lang="hr-HR" baseline="0" dirty="0" err="1" smtClean="0"/>
              <a:t>Weibull</a:t>
            </a:r>
            <a:r>
              <a:rPr lang="hr-HR" baseline="0" dirty="0" smtClean="0"/>
              <a:t> teoretska razdioba prati empirijsku. Potvrda </a:t>
            </a:r>
            <a:r>
              <a:rPr lang="hr-HR" baseline="0" dirty="0" err="1" smtClean="0"/>
              <a:t>nul</a:t>
            </a:r>
            <a:r>
              <a:rPr lang="hr-HR" baseline="0" dirty="0" smtClean="0"/>
              <a:t> hipoteze vrijedi samo ako je izmjereno odstupanje Dn manje od Do iz tablica. Dakle na ovoj tablici je vidljivo kako </a:t>
            </a:r>
            <a:r>
              <a:rPr lang="hr-HR" baseline="0" dirty="0" err="1" smtClean="0"/>
              <a:t>Weibull</a:t>
            </a:r>
            <a:r>
              <a:rPr lang="hr-HR" baseline="0" dirty="0" smtClean="0"/>
              <a:t> razdioba vrijedi po svim nadogradnjama koje su izvedene mjesečno.</a:t>
            </a:r>
          </a:p>
          <a:p>
            <a:r>
              <a:rPr lang="hr-HR" baseline="0" dirty="0" smtClean="0"/>
              <a:t>Iz tablice je vidljivo i kako se Do mijenja, što je i razumljivo jer varira i broj uzoraka po mjesecima (u nekim mjesecima je bilo 20 radnih dana, a u nekim 21 ili 22).</a:t>
            </a:r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CB20BD-F1C5-42D9-89E0-66CD0627C791}" type="slidenum">
              <a:rPr lang="hr-HR" smtClean="0"/>
              <a:pPr/>
              <a:t>9</a:t>
            </a:fld>
            <a:endParaRPr lang="hr-H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63388-AA32-4C98-B483-FEE414A0B4B4}" type="datetime1">
              <a:rPr lang="hr-HR" smtClean="0"/>
              <a:pPr/>
              <a:t>19.09.2012.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0A1E4-B3F7-48D7-9D00-02635075CE9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8FA1E-C114-4EDB-B32C-013029CE15E3}" type="datetime1">
              <a:rPr lang="hr-HR" smtClean="0"/>
              <a:pPr/>
              <a:t>19.09.2012.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0A1E4-B3F7-48D7-9D00-02635075CE9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033C9-D649-41EE-B91E-15F99A04410D}" type="datetime1">
              <a:rPr lang="hr-HR" smtClean="0"/>
              <a:pPr/>
              <a:t>19.09.2012.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0A1E4-B3F7-48D7-9D00-02635075CE9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90F0A-0517-4233-9653-BD18CA44A6B8}" type="datetime1">
              <a:rPr lang="hr-HR" smtClean="0"/>
              <a:pPr/>
              <a:t>19.09.2012.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0A1E4-B3F7-48D7-9D00-02635075CE9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2919D-31C3-44CE-B87B-C949EA13D259}" type="datetime1">
              <a:rPr lang="hr-HR" smtClean="0"/>
              <a:pPr/>
              <a:t>19.09.2012.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0A1E4-B3F7-48D7-9D00-02635075CE9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21331-A9CD-4F04-8CA4-B57E180A56BC}" type="datetime1">
              <a:rPr lang="hr-HR" smtClean="0"/>
              <a:pPr/>
              <a:t>19.09.2012.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0A1E4-B3F7-48D7-9D00-02635075CE9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BE379-15E4-4AF0-96A6-A4D673E927D6}" type="datetime1">
              <a:rPr lang="hr-HR" smtClean="0"/>
              <a:pPr/>
              <a:t>19.09.2012.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0A1E4-B3F7-48D7-9D00-02635075CE9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CDFBC-B1B7-408D-893F-60E6EBEEAF9D}" type="datetime1">
              <a:rPr lang="hr-HR" smtClean="0"/>
              <a:pPr/>
              <a:t>19.09.2012.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0A1E4-B3F7-48D7-9D00-02635075CE9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5435D-392C-4CE5-9562-5709689BC29A}" type="datetime1">
              <a:rPr lang="hr-HR" smtClean="0"/>
              <a:pPr/>
              <a:t>19.09.2012.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0A1E4-B3F7-48D7-9D00-02635075CE9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8489E-FCAA-475E-8969-2B59435C58D7}" type="datetime1">
              <a:rPr lang="hr-HR" smtClean="0"/>
              <a:pPr/>
              <a:t>19.09.2012.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0A1E4-B3F7-48D7-9D00-02635075CE9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AA2B2-E548-4999-85DA-2F187A35E628}" type="datetime1">
              <a:rPr lang="hr-HR" smtClean="0"/>
              <a:pPr/>
              <a:t>19.09.2012.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0A1E4-B3F7-48D7-9D00-02635075CE9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8B42A7-CB98-49AD-AA9B-A8E4B34CC53C}" type="datetime1">
              <a:rPr lang="hr-HR" smtClean="0"/>
              <a:pPr/>
              <a:t>19.09.2012.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60A1E4-B3F7-48D7-9D00-02635075CE98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package" Target="../embeddings/Microsoft_Office_Word_Document6.docx"/><Relationship Id="rId4" Type="http://schemas.openxmlformats.org/officeDocument/2006/relationships/package" Target="../embeddings/Microsoft_Office_Word_Document5.docx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gi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6" Type="http://schemas.openxmlformats.org/officeDocument/2006/relationships/package" Target="../embeddings/Microsoft_Office_Word_Document2.docx"/><Relationship Id="rId5" Type="http://schemas.openxmlformats.org/officeDocument/2006/relationships/image" Target="../media/image4.emf"/><Relationship Id="rId4" Type="http://schemas.openxmlformats.org/officeDocument/2006/relationships/package" Target="../embeddings/Microsoft_Office_Word_Document1.docx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package" Target="../embeddings/Microsoft_Office_Word_Document3.docx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8.wmf"/><Relationship Id="rId4" Type="http://schemas.openxmlformats.org/officeDocument/2006/relationships/package" Target="../embeddings/Microsoft_Office_Word_Document4.docx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00809"/>
            <a:ext cx="7772400" cy="189964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Application of </a:t>
            </a:r>
            <a:r>
              <a:rPr lang="hr-HR" dirty="0" smtClean="0"/>
              <a:t/>
            </a:r>
            <a:br>
              <a:rPr lang="hr-HR" dirty="0" smtClean="0"/>
            </a:br>
            <a:r>
              <a:rPr lang="en-US" dirty="0" smtClean="0"/>
              <a:t>reliability prediction model adapted for the analysis of the ERP system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5576" y="3886200"/>
            <a:ext cx="8064896" cy="1752600"/>
          </a:xfrm>
        </p:spPr>
        <p:txBody>
          <a:bodyPr>
            <a:normAutofit/>
          </a:bodyPr>
          <a:lstStyle/>
          <a:p>
            <a:r>
              <a:rPr lang="pt-BR" dirty="0" smtClean="0"/>
              <a:t> F</a:t>
            </a:r>
            <a:r>
              <a:rPr lang="hr-HR" dirty="0" smtClean="0"/>
              <a:t>rane</a:t>
            </a:r>
            <a:r>
              <a:rPr lang="pt-BR" dirty="0" smtClean="0"/>
              <a:t> Urem, </a:t>
            </a:r>
            <a:r>
              <a:rPr lang="pt-BR" b="1" dirty="0" smtClean="0"/>
              <a:t>K</a:t>
            </a:r>
            <a:r>
              <a:rPr lang="hr-HR" b="1" dirty="0" err="1" smtClean="0"/>
              <a:t>rešimir</a:t>
            </a:r>
            <a:r>
              <a:rPr lang="pt-BR" b="1" dirty="0" smtClean="0"/>
              <a:t> Fertalj</a:t>
            </a:r>
            <a:r>
              <a:rPr lang="pt-BR" dirty="0" smtClean="0"/>
              <a:t>, </a:t>
            </a:r>
            <a:r>
              <a:rPr lang="hr-HR" dirty="0" smtClean="0"/>
              <a:t>Željko Mikulić</a:t>
            </a:r>
          </a:p>
          <a:p>
            <a:r>
              <a:rPr lang="en-US" sz="2200" dirty="0" smtClean="0"/>
              <a:t>College of </a:t>
            </a:r>
            <a:r>
              <a:rPr lang="en-US" sz="2200" dirty="0" err="1" smtClean="0"/>
              <a:t>Šibenik</a:t>
            </a:r>
            <a:r>
              <a:rPr lang="en-US" sz="2200" dirty="0" smtClean="0"/>
              <a:t>, Department of management</a:t>
            </a:r>
            <a:endParaRPr lang="hr-HR" sz="2200" dirty="0" smtClean="0"/>
          </a:p>
          <a:p>
            <a:r>
              <a:rPr lang="en-US" sz="2200" dirty="0" smtClean="0"/>
              <a:t>Faculty of Electrical Engineering and Computing, University of Zagreb</a:t>
            </a:r>
            <a:endParaRPr lang="hr-HR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0A1E4-B3F7-48D7-9D00-02635075CE98}" type="slidenum">
              <a:rPr lang="hr-HR" smtClean="0"/>
              <a:pPr/>
              <a:t>1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study</a:t>
            </a:r>
            <a:r>
              <a:rPr lang="hr-HR" dirty="0" smtClean="0"/>
              <a:t> (2)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709120"/>
          </a:xfrm>
        </p:spPr>
        <p:txBody>
          <a:bodyPr/>
          <a:lstStyle/>
          <a:p>
            <a:r>
              <a:rPr lang="en-US" dirty="0" smtClean="0"/>
              <a:t>explore the possibility of predicting distributions</a:t>
            </a:r>
            <a:endParaRPr lang="hr-HR" dirty="0" smtClean="0"/>
          </a:p>
          <a:p>
            <a:endParaRPr lang="hr-HR" dirty="0" smtClean="0"/>
          </a:p>
          <a:p>
            <a:r>
              <a:rPr lang="hr-HR" dirty="0" smtClean="0"/>
              <a:t>p</a:t>
            </a:r>
            <a:r>
              <a:rPr lang="en-US" dirty="0" err="1" smtClean="0"/>
              <a:t>redictions</a:t>
            </a:r>
            <a:r>
              <a:rPr lang="en-US" dirty="0" smtClean="0"/>
              <a:t> made for periods after 4</a:t>
            </a:r>
            <a:r>
              <a:rPr lang="en-US" baseline="30000" dirty="0" smtClean="0"/>
              <a:t>th</a:t>
            </a:r>
            <a:r>
              <a:rPr lang="en-US" dirty="0" smtClean="0"/>
              <a:t> month </a:t>
            </a:r>
            <a:r>
              <a:rPr lang="hr-HR" dirty="0" smtClean="0"/>
              <a:t> (</a:t>
            </a:r>
            <a:r>
              <a:rPr lang="hr-HR" dirty="0" err="1" smtClean="0"/>
              <a:t>following</a:t>
            </a:r>
            <a:r>
              <a:rPr lang="hr-HR" dirty="0" smtClean="0"/>
              <a:t> table)</a:t>
            </a:r>
          </a:p>
          <a:p>
            <a:pPr lvl="1"/>
            <a:r>
              <a:rPr lang="en-US" dirty="0" smtClean="0"/>
              <a:t>KNN algorithm was used with parameter</a:t>
            </a:r>
            <a:r>
              <a:rPr lang="hr-HR" dirty="0" smtClean="0"/>
              <a:t> k</a:t>
            </a:r>
            <a:r>
              <a:rPr lang="en-US" dirty="0" smtClean="0"/>
              <a:t> = 3, there was no point in predicting earlier because that version of KNN algorithm needs a minimum of three previous samples</a:t>
            </a:r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0A1E4-B3F7-48D7-9D00-02635075CE98}" type="slidenum">
              <a:rPr lang="hr-HR" smtClean="0"/>
              <a:pPr/>
              <a:t>10</a:t>
            </a:fld>
            <a:endParaRPr lang="hr-HR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LR and KNN prediction for </a:t>
            </a:r>
            <a:r>
              <a:rPr lang="en-US" dirty="0" err="1" smtClean="0"/>
              <a:t>weibull</a:t>
            </a:r>
            <a:r>
              <a:rPr lang="en-US" dirty="0" smtClean="0"/>
              <a:t> distribution parameters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0A1E4-B3F7-48D7-9D00-02635075CE98}" type="slidenum">
              <a:rPr lang="hr-HR" smtClean="0"/>
              <a:pPr/>
              <a:t>11</a:t>
            </a:fld>
            <a:endParaRPr lang="hr-HR"/>
          </a:p>
        </p:txBody>
      </p:sp>
      <p:pic>
        <p:nvPicPr>
          <p:cNvPr id="4710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859" y="1628800"/>
            <a:ext cx="9087141" cy="4941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P(n) </a:t>
            </a:r>
            <a:r>
              <a:rPr lang="en-US" dirty="0" smtClean="0"/>
              <a:t>as probability that all samples will be from range of [0,n] defects</a:t>
            </a:r>
          </a:p>
          <a:p>
            <a:endParaRPr lang="en-US" dirty="0" smtClean="0"/>
          </a:p>
          <a:p>
            <a:r>
              <a:rPr lang="en-US" dirty="0" smtClean="0"/>
              <a:t>for </a:t>
            </a:r>
            <a:r>
              <a:rPr lang="en-US" i="1" dirty="0" smtClean="0"/>
              <a:t>P(n)</a:t>
            </a:r>
            <a:r>
              <a:rPr lang="en-US" dirty="0" smtClean="0"/>
              <a:t> = 1, max expected no of defects </a:t>
            </a:r>
            <a:r>
              <a:rPr lang="en-US" i="1" dirty="0" smtClean="0"/>
              <a:t>n</a:t>
            </a:r>
            <a:r>
              <a:rPr lang="en-US" dirty="0" smtClean="0"/>
              <a:t>  = ∞</a:t>
            </a:r>
          </a:p>
          <a:p>
            <a:r>
              <a:rPr lang="en-US" dirty="0" smtClean="0"/>
              <a:t>instead, for practical reasons, </a:t>
            </a:r>
            <a:r>
              <a:rPr lang="en-US" i="1" dirty="0" smtClean="0"/>
              <a:t>P(n)</a:t>
            </a:r>
            <a:r>
              <a:rPr lang="en-US" dirty="0" smtClean="0"/>
              <a:t> = 0.99</a:t>
            </a:r>
            <a:endParaRPr lang="hr-HR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H</a:t>
            </a:r>
            <a:r>
              <a:rPr lang="en-US" dirty="0" err="1" smtClean="0"/>
              <a:t>ow</a:t>
            </a:r>
            <a:r>
              <a:rPr lang="en-US" dirty="0" smtClean="0"/>
              <a:t> to use the </a:t>
            </a:r>
            <a:r>
              <a:rPr lang="en-US" dirty="0" err="1" smtClean="0"/>
              <a:t>the</a:t>
            </a:r>
            <a:r>
              <a:rPr lang="en-US" dirty="0" smtClean="0"/>
              <a:t> prediction of </a:t>
            </a:r>
            <a:r>
              <a:rPr lang="en-US" dirty="0" err="1" smtClean="0"/>
              <a:t>Weibull</a:t>
            </a:r>
            <a:r>
              <a:rPr lang="en-US" dirty="0" smtClean="0"/>
              <a:t> parameters</a:t>
            </a:r>
            <a:r>
              <a:rPr lang="hr-HR" dirty="0" smtClean="0"/>
              <a:t> ?</a:t>
            </a:r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0A1E4-B3F7-48D7-9D00-02635075CE98}" type="slidenum">
              <a:rPr lang="hr-HR" smtClean="0"/>
              <a:pPr/>
              <a:t>12</a:t>
            </a:fld>
            <a:endParaRPr lang="hr-HR"/>
          </a:p>
        </p:txBody>
      </p:sp>
      <p:graphicFrame>
        <p:nvGraphicFramePr>
          <p:cNvPr id="48130" name="Object 2"/>
          <p:cNvGraphicFramePr>
            <a:graphicFrameLocks noChangeAspect="1"/>
          </p:cNvGraphicFramePr>
          <p:nvPr/>
        </p:nvGraphicFramePr>
        <p:xfrm>
          <a:off x="1763688" y="2708920"/>
          <a:ext cx="5897562" cy="677862"/>
        </p:xfrm>
        <a:graphic>
          <a:graphicData uri="http://schemas.openxmlformats.org/presentationml/2006/ole">
            <p:oleObj spid="_x0000_s48130" name="Document" r:id="rId4" imgW="5943801" imgH="699762" progId="Word.Document.12">
              <p:embed/>
            </p:oleObj>
          </a:graphicData>
        </a:graphic>
      </p:graphicFrame>
      <p:graphicFrame>
        <p:nvGraphicFramePr>
          <p:cNvPr id="48133" name="Object 5"/>
          <p:cNvGraphicFramePr>
            <a:graphicFrameLocks noChangeAspect="1"/>
          </p:cNvGraphicFramePr>
          <p:nvPr/>
        </p:nvGraphicFramePr>
        <p:xfrm>
          <a:off x="1187624" y="4437112"/>
          <a:ext cx="5902325" cy="798513"/>
        </p:xfrm>
        <a:graphic>
          <a:graphicData uri="http://schemas.openxmlformats.org/presentationml/2006/ole">
            <p:oleObj spid="_x0000_s48133" name="Document" r:id="rId5" imgW="5943801" imgH="817651" progId="Word.Document.12">
              <p:embed/>
            </p:oleObj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0A1E4-B3F7-48D7-9D00-02635075CE98}" type="slidenum">
              <a:rPr lang="hr-HR" smtClean="0"/>
              <a:pPr/>
              <a:t>13</a:t>
            </a:fld>
            <a:endParaRPr lang="hr-HR"/>
          </a:p>
        </p:txBody>
      </p:sp>
      <p:pic>
        <p:nvPicPr>
          <p:cNvPr id="542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67744" y="353511"/>
            <a:ext cx="5211842" cy="65044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800" dirty="0" err="1" smtClean="0"/>
              <a:t>predicted</a:t>
            </a:r>
            <a:r>
              <a:rPr lang="hr-HR" sz="2800" dirty="0" smtClean="0"/>
              <a:t> no</a:t>
            </a:r>
            <a:r>
              <a:rPr lang="en-US" sz="2800" dirty="0" smtClean="0"/>
              <a:t>.</a:t>
            </a:r>
            <a:r>
              <a:rPr lang="hr-HR" sz="2800" dirty="0" smtClean="0"/>
              <a:t> </a:t>
            </a:r>
            <a:r>
              <a:rPr lang="hr-HR" sz="2800" dirty="0" err="1" smtClean="0"/>
              <a:t>of</a:t>
            </a:r>
            <a:r>
              <a:rPr lang="hr-HR" sz="2800" dirty="0" smtClean="0"/>
              <a:t> </a:t>
            </a:r>
            <a:r>
              <a:rPr lang="hr-HR" sz="2800" dirty="0" err="1" smtClean="0"/>
              <a:t>samples</a:t>
            </a:r>
            <a:r>
              <a:rPr lang="hr-HR" sz="2800" dirty="0" smtClean="0"/>
              <a:t> </a:t>
            </a:r>
            <a:r>
              <a:rPr lang="hr-HR" sz="2800" dirty="0" err="1" smtClean="0"/>
              <a:t>calculated</a:t>
            </a:r>
            <a:r>
              <a:rPr lang="hr-HR" sz="2800" dirty="0" smtClean="0"/>
              <a:t> </a:t>
            </a:r>
            <a:r>
              <a:rPr lang="hr-HR" sz="2800" dirty="0" err="1" smtClean="0"/>
              <a:t>from</a:t>
            </a:r>
            <a:r>
              <a:rPr lang="hr-HR" sz="2800" dirty="0" smtClean="0"/>
              <a:t> (5)</a:t>
            </a:r>
          </a:p>
          <a:p>
            <a:r>
              <a:rPr lang="en-US" sz="2800" dirty="0" smtClean="0"/>
              <a:t>minimum of expected number of defects for the 7</a:t>
            </a:r>
            <a:r>
              <a:rPr lang="en-US" sz="2800" baseline="30000" dirty="0" smtClean="0"/>
              <a:t>th</a:t>
            </a:r>
            <a:r>
              <a:rPr lang="en-US" sz="2800" dirty="0" smtClean="0"/>
              <a:t> month, as the product of lower interval bound and predicted number of samples</a:t>
            </a:r>
            <a:endParaRPr lang="hr-HR" sz="2800" dirty="0" smtClean="0"/>
          </a:p>
          <a:p>
            <a:pPr lvl="1"/>
            <a:r>
              <a:rPr lang="hr-HR" sz="2400" dirty="0" err="1" smtClean="0"/>
              <a:t>N</a:t>
            </a:r>
            <a:r>
              <a:rPr lang="hr-HR" sz="2400" baseline="-25000" dirty="0" err="1" smtClean="0"/>
              <a:t>min</a:t>
            </a:r>
            <a:r>
              <a:rPr lang="hr-HR" sz="2400" dirty="0" smtClean="0"/>
              <a:t> </a:t>
            </a:r>
            <a:r>
              <a:rPr lang="en-US" sz="2400" dirty="0" smtClean="0"/>
              <a:t>= 3*0+6*5+5*10+5*15+2*20+1*25=220 (7)</a:t>
            </a:r>
            <a:endParaRPr lang="hr-HR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Another</a:t>
            </a:r>
            <a:r>
              <a:rPr lang="hr-HR" dirty="0" smtClean="0"/>
              <a:t> </a:t>
            </a:r>
            <a:r>
              <a:rPr lang="hr-HR" dirty="0" err="1" smtClean="0"/>
              <a:t>application</a:t>
            </a:r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0A1E4-B3F7-48D7-9D00-02635075CE98}" type="slidenum">
              <a:rPr lang="hr-HR" smtClean="0"/>
              <a:pPr/>
              <a:t>14</a:t>
            </a:fld>
            <a:endParaRPr lang="hr-HR"/>
          </a:p>
        </p:txBody>
      </p:sp>
      <p:pic>
        <p:nvPicPr>
          <p:cNvPr id="55298" name="Picture 2"/>
          <p:cNvPicPr>
            <a:picLocks noChangeAspect="1" noChangeArrowheads="1"/>
          </p:cNvPicPr>
          <p:nvPr/>
        </p:nvPicPr>
        <p:blipFill>
          <a:blip r:embed="rId2" cstate="print"/>
          <a:srcRect b="10328"/>
          <a:stretch>
            <a:fillRect/>
          </a:stretch>
        </p:blipFill>
        <p:spPr bwMode="auto">
          <a:xfrm>
            <a:off x="611560" y="4016871"/>
            <a:ext cx="8119984" cy="28411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0A1E4-B3F7-48D7-9D00-02635075CE98}" type="slidenum">
              <a:rPr lang="hr-HR" smtClean="0"/>
              <a:pPr/>
              <a:t>15</a:t>
            </a:fld>
            <a:endParaRPr lang="hr-HR"/>
          </a:p>
        </p:txBody>
      </p:sp>
      <p:pic>
        <p:nvPicPr>
          <p:cNvPr id="56323" name="Picture 3"/>
          <p:cNvPicPr>
            <a:picLocks noChangeAspect="1" noChangeArrowheads="1"/>
          </p:cNvPicPr>
          <p:nvPr/>
        </p:nvPicPr>
        <p:blipFill>
          <a:blip r:embed="rId2" cstate="print"/>
          <a:srcRect b="3399"/>
          <a:stretch>
            <a:fillRect/>
          </a:stretch>
        </p:blipFill>
        <p:spPr bwMode="auto">
          <a:xfrm>
            <a:off x="2005627" y="0"/>
            <a:ext cx="5592634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Conclusion</a:t>
            </a:r>
            <a:endParaRPr lang="hr-HR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case study has confirmed that the distribution of number of defects is stochastic and </a:t>
            </a:r>
            <a:r>
              <a:rPr lang="en-US" dirty="0" err="1" smtClean="0"/>
              <a:t>Weibull</a:t>
            </a:r>
            <a:r>
              <a:rPr lang="en-US" dirty="0" smtClean="0"/>
              <a:t> distribution can be used as a good modeling tool</a:t>
            </a:r>
          </a:p>
          <a:p>
            <a:r>
              <a:rPr lang="en-US" dirty="0" smtClean="0"/>
              <a:t>LR and KNN used to predict future distributions have given equally good results in set limits of statistical significance</a:t>
            </a:r>
          </a:p>
          <a:p>
            <a:r>
              <a:rPr lang="en-US" dirty="0" smtClean="0"/>
              <a:t>measurement-based analysis framework proved to be suitable in predicting future states of the reliability of the observed ERP subsystems</a:t>
            </a:r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0A1E4-B3F7-48D7-9D00-02635075CE98}" type="slidenum">
              <a:rPr lang="hr-HR" smtClean="0"/>
              <a:pPr/>
              <a:t>16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0A1E4-B3F7-48D7-9D00-02635075CE98}" type="slidenum">
              <a:rPr lang="hr-HR" smtClean="0"/>
              <a:pPr/>
              <a:t>17</a:t>
            </a:fld>
            <a:endParaRPr lang="hr-HR"/>
          </a:p>
        </p:txBody>
      </p:sp>
      <p:pic>
        <p:nvPicPr>
          <p:cNvPr id="5" name="Picture 6" descr="questionmark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67175" y="1844675"/>
            <a:ext cx="11811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Introduction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the possibilities of using </a:t>
            </a:r>
            <a:r>
              <a:rPr lang="en-US" dirty="0" err="1" smtClean="0"/>
              <a:t>Weibull</a:t>
            </a:r>
            <a:r>
              <a:rPr lang="en-US" dirty="0" smtClean="0"/>
              <a:t> statistical distribution in modeling the distribution of defects in ERP systems</a:t>
            </a:r>
            <a:endParaRPr lang="hr-HR" dirty="0" smtClean="0"/>
          </a:p>
          <a:p>
            <a:r>
              <a:rPr lang="en-US" dirty="0" smtClean="0"/>
              <a:t>a case study, which examines helpdesk records of defects that were reported as the result of one ERP subsystem upgrade</a:t>
            </a:r>
            <a:endParaRPr lang="hr-HR" dirty="0" smtClean="0"/>
          </a:p>
          <a:p>
            <a:r>
              <a:rPr lang="en-US" dirty="0" smtClean="0"/>
              <a:t>modeling the reliability of the ERP system with estimated parameters like expected maximum number of defects in one day or predicted minimum of defects between two upgrades</a:t>
            </a:r>
            <a:endParaRPr lang="hr-HR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0A1E4-B3F7-48D7-9D00-02635075CE98}" type="slidenum">
              <a:rPr lang="hr-HR" smtClean="0"/>
              <a:pPr/>
              <a:t>2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Measurement-based analysis framework of ERP system reliability</a:t>
            </a:r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0A1E4-B3F7-48D7-9D00-02635075CE98}" type="slidenum">
              <a:rPr lang="hr-HR" smtClean="0"/>
              <a:pPr/>
              <a:t>3</a:t>
            </a:fld>
            <a:endParaRPr lang="hr-HR"/>
          </a:p>
        </p:txBody>
      </p:sp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  <p:graphicFrame>
        <p:nvGraphicFramePr>
          <p:cNvPr id="24581" name="Object 5"/>
          <p:cNvGraphicFramePr>
            <a:graphicFrameLocks noChangeAspect="1"/>
          </p:cNvGraphicFramePr>
          <p:nvPr/>
        </p:nvGraphicFramePr>
        <p:xfrm>
          <a:off x="467543" y="1466115"/>
          <a:ext cx="8398898" cy="5391885"/>
        </p:xfrm>
        <a:graphic>
          <a:graphicData uri="http://schemas.openxmlformats.org/presentationml/2006/ole">
            <p:oleObj spid="_x0000_s24581" name="Visio" r:id="rId4" imgW="4006882" imgH="2580930" progId="Visio.Drawing.11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tent Placeholder 15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555496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defects grouped in samples by days for every period between upgrades</a:t>
            </a:r>
            <a:r>
              <a:rPr lang="hr-HR" dirty="0" smtClean="0"/>
              <a:t> (</a:t>
            </a:r>
            <a:r>
              <a:rPr lang="hr-HR" dirty="0" err="1" smtClean="0"/>
              <a:t>month</a:t>
            </a:r>
            <a:r>
              <a:rPr lang="hr-HR" dirty="0" smtClean="0"/>
              <a:t>)</a:t>
            </a:r>
          </a:p>
          <a:p>
            <a:r>
              <a:rPr lang="hr-HR" dirty="0" err="1" smtClean="0"/>
              <a:t>e.g</a:t>
            </a:r>
            <a:r>
              <a:rPr lang="hr-HR" dirty="0" smtClean="0"/>
              <a:t>. t</a:t>
            </a:r>
            <a:r>
              <a:rPr lang="en-US" dirty="0" smtClean="0"/>
              <a:t>he 7th month, Module1</a:t>
            </a:r>
            <a:endParaRPr lang="hr-HR" dirty="0" smtClean="0"/>
          </a:p>
          <a:p>
            <a:pPr lvl="1"/>
            <a:r>
              <a:rPr lang="hr-HR" dirty="0" err="1" smtClean="0"/>
              <a:t>sample</a:t>
            </a:r>
            <a:r>
              <a:rPr lang="hr-HR" dirty="0" smtClean="0"/>
              <a:t> </a:t>
            </a:r>
            <a:r>
              <a:rPr lang="hr-HR" dirty="0" err="1" smtClean="0"/>
              <a:t>size</a:t>
            </a:r>
            <a:r>
              <a:rPr lang="hr-HR" dirty="0" smtClean="0"/>
              <a:t> N </a:t>
            </a:r>
            <a:r>
              <a:rPr lang="en-US" dirty="0" smtClean="0"/>
              <a:t>= 22</a:t>
            </a:r>
            <a:endParaRPr lang="hr-HR" dirty="0" smtClean="0"/>
          </a:p>
          <a:p>
            <a:pPr lvl="1"/>
            <a:r>
              <a:rPr lang="en-US" dirty="0" smtClean="0"/>
              <a:t>number of bins (</a:t>
            </a:r>
            <a:r>
              <a:rPr lang="en-US" i="1" dirty="0" smtClean="0"/>
              <a:t>k</a:t>
            </a:r>
            <a:r>
              <a:rPr lang="en-US" dirty="0" smtClean="0"/>
              <a:t>)≈ 6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max defects/day, </a:t>
            </a:r>
            <a:r>
              <a:rPr lang="en-US" dirty="0" err="1" smtClean="0"/>
              <a:t>D</a:t>
            </a:r>
            <a:r>
              <a:rPr lang="en-US" baseline="-25000" dirty="0" err="1" smtClean="0"/>
              <a:t>max</a:t>
            </a:r>
            <a:r>
              <a:rPr lang="en-US" dirty="0" smtClean="0"/>
              <a:t> = 26</a:t>
            </a:r>
          </a:p>
          <a:p>
            <a:r>
              <a:rPr lang="en-US" dirty="0" smtClean="0"/>
              <a:t>width of interval that includes num. of defects in separate bins</a:t>
            </a:r>
            <a:endParaRPr lang="hr-HR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Step</a:t>
            </a:r>
            <a:r>
              <a:rPr lang="hr-HR" dirty="0" smtClean="0"/>
              <a:t> 1</a:t>
            </a:r>
            <a:endParaRPr lang="hr-HR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0A1E4-B3F7-48D7-9D00-02635075CE98}" type="slidenum">
              <a:rPr lang="hr-HR" smtClean="0"/>
              <a:pPr/>
              <a:t>4</a:t>
            </a:fld>
            <a:endParaRPr lang="hr-HR"/>
          </a:p>
        </p:txBody>
      </p:sp>
      <p:sp>
        <p:nvSpPr>
          <p:cNvPr id="5127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  <p:sp>
        <p:nvSpPr>
          <p:cNvPr id="5129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  <p:sp>
        <p:nvSpPr>
          <p:cNvPr id="5131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  <p:sp>
        <p:nvSpPr>
          <p:cNvPr id="5133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  <p:sp>
        <p:nvSpPr>
          <p:cNvPr id="5135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  <p:sp>
        <p:nvSpPr>
          <p:cNvPr id="2253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  <p:graphicFrame>
        <p:nvGraphicFramePr>
          <p:cNvPr id="22536" name="Object 8"/>
          <p:cNvGraphicFramePr>
            <a:graphicFrameLocks noChangeAspect="1"/>
          </p:cNvGraphicFramePr>
          <p:nvPr/>
        </p:nvGraphicFramePr>
        <p:xfrm>
          <a:off x="536575" y="4367213"/>
          <a:ext cx="5895975" cy="520700"/>
        </p:xfrm>
        <a:graphic>
          <a:graphicData uri="http://schemas.openxmlformats.org/presentationml/2006/ole">
            <p:oleObj spid="_x0000_s22536" name="Document" r:id="rId4" imgW="5943801" imgH="538611" progId="Word.Document.12">
              <p:embed/>
            </p:oleObj>
          </a:graphicData>
        </a:graphic>
      </p:graphicFrame>
      <p:pic>
        <p:nvPicPr>
          <p:cNvPr id="22538" name="Picture 10"/>
          <p:cNvPicPr>
            <a:picLocks noChangeAspect="1" noChangeArrowheads="1"/>
          </p:cNvPicPr>
          <p:nvPr/>
        </p:nvPicPr>
        <p:blipFill>
          <a:blip r:embed="rId5" cstate="print"/>
          <a:srcRect l="41313" r="35411"/>
          <a:stretch>
            <a:fillRect/>
          </a:stretch>
        </p:blipFill>
        <p:spPr bwMode="auto">
          <a:xfrm>
            <a:off x="5796137" y="1700807"/>
            <a:ext cx="3347864" cy="51702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2540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  <p:sp>
        <p:nvSpPr>
          <p:cNvPr id="22542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  <p:graphicFrame>
        <p:nvGraphicFramePr>
          <p:cNvPr id="22543" name="Object 15"/>
          <p:cNvGraphicFramePr>
            <a:graphicFrameLocks noChangeAspect="1"/>
          </p:cNvGraphicFramePr>
          <p:nvPr/>
        </p:nvGraphicFramePr>
        <p:xfrm>
          <a:off x="0" y="6309320"/>
          <a:ext cx="5938837" cy="548680"/>
        </p:xfrm>
        <a:graphic>
          <a:graphicData uri="http://schemas.openxmlformats.org/presentationml/2006/ole">
            <p:oleObj spid="_x0000_s22543" name="Document" r:id="rId6" imgW="5943801" imgH="538611" progId="Word.Document.12">
              <p:embed/>
            </p:oleObj>
          </a:graphicData>
        </a:graphic>
      </p:graphicFrame>
      <p:sp>
        <p:nvSpPr>
          <p:cNvPr id="40" name="Rectangle 39"/>
          <p:cNvSpPr/>
          <p:nvPr/>
        </p:nvSpPr>
        <p:spPr>
          <a:xfrm>
            <a:off x="4067944" y="6309320"/>
            <a:ext cx="4700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= 5</a:t>
            </a:r>
            <a:endParaRPr lang="hr-HR" dirty="0"/>
          </a:p>
        </p:txBody>
      </p:sp>
      <p:sp>
        <p:nvSpPr>
          <p:cNvPr id="41" name="Rectangle 40"/>
          <p:cNvSpPr/>
          <p:nvPr/>
        </p:nvSpPr>
        <p:spPr>
          <a:xfrm>
            <a:off x="5004048" y="6309320"/>
            <a:ext cx="4427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(2)</a:t>
            </a:r>
            <a:endParaRPr lang="hr-HR" dirty="0"/>
          </a:p>
        </p:txBody>
      </p:sp>
      <p:sp>
        <p:nvSpPr>
          <p:cNvPr id="42" name="Rectangle 41"/>
          <p:cNvSpPr/>
          <p:nvPr/>
        </p:nvSpPr>
        <p:spPr>
          <a:xfrm>
            <a:off x="5012432" y="4445496"/>
            <a:ext cx="4427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(1)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2</a:t>
            </a:r>
            <a:endParaRPr lang="hr-HR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 a result of (1) and (2), defects from T1 are sorted at T2 as empirical distribution of number of defects from T1</a:t>
            </a:r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0A1E4-B3F7-48D7-9D00-02635075CE98}" type="slidenum">
              <a:rPr lang="hr-HR" smtClean="0"/>
              <a:pPr/>
              <a:t>5</a:t>
            </a:fld>
            <a:endParaRPr lang="hr-HR"/>
          </a:p>
        </p:txBody>
      </p:sp>
      <p:graphicFrame>
        <p:nvGraphicFramePr>
          <p:cNvPr id="20481" name="Object 1"/>
          <p:cNvGraphicFramePr>
            <a:graphicFrameLocks noChangeAspect="1"/>
          </p:cNvGraphicFramePr>
          <p:nvPr/>
        </p:nvGraphicFramePr>
        <p:xfrm>
          <a:off x="598488" y="3389313"/>
          <a:ext cx="8199437" cy="3011487"/>
        </p:xfrm>
        <a:graphic>
          <a:graphicData uri="http://schemas.openxmlformats.org/presentationml/2006/ole">
            <p:oleObj spid="_x0000_s20481" name="Document" r:id="rId4" imgW="6783850" imgH="2495132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340968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analysis of data has resulted in </a:t>
            </a:r>
            <a:r>
              <a:rPr lang="en-US" dirty="0" err="1" smtClean="0"/>
              <a:t>Weibull</a:t>
            </a:r>
            <a:r>
              <a:rPr lang="en-US" dirty="0" smtClean="0"/>
              <a:t> distribution of number of defects for every period between two subsequent upgrades</a:t>
            </a:r>
          </a:p>
          <a:p>
            <a:r>
              <a:rPr lang="en-US" dirty="0" smtClean="0"/>
              <a:t>e.g. theoretical best fit </a:t>
            </a:r>
            <a:r>
              <a:rPr lang="en-US" dirty="0" err="1" smtClean="0"/>
              <a:t>Weibull</a:t>
            </a:r>
            <a:r>
              <a:rPr lang="en-US" dirty="0" smtClean="0"/>
              <a:t> distribution </a:t>
            </a:r>
          </a:p>
          <a:p>
            <a:pPr lvl="1"/>
            <a:r>
              <a:rPr lang="en-US" dirty="0" smtClean="0"/>
              <a:t>for empirical distribution from Table </a:t>
            </a:r>
            <a:r>
              <a:rPr lang="hr-HR" dirty="0" smtClean="0"/>
              <a:t>2</a:t>
            </a:r>
            <a:endParaRPr lang="en-US" dirty="0" smtClean="0"/>
          </a:p>
          <a:p>
            <a:pPr lvl="1"/>
            <a:r>
              <a:rPr lang="en-US" dirty="0" smtClean="0"/>
              <a:t>calculated with </a:t>
            </a:r>
            <a:r>
              <a:rPr lang="en-US" dirty="0" err="1" smtClean="0"/>
              <a:t>EasyFit</a:t>
            </a:r>
            <a:r>
              <a:rPr lang="en-US" dirty="0" smtClean="0"/>
              <a:t> [3] </a:t>
            </a:r>
          </a:p>
          <a:p>
            <a:pPr lvl="1"/>
            <a:r>
              <a:rPr lang="en-US" dirty="0" smtClean="0"/>
              <a:t>with parameters α=1,9797, β=13,752</a:t>
            </a:r>
            <a:endParaRPr lang="hr-HR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3</a:t>
            </a:r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0A1E4-B3F7-48D7-9D00-02635075CE98}" type="slidenum">
              <a:rPr lang="hr-HR" smtClean="0"/>
              <a:pPr/>
              <a:t>6</a:t>
            </a:fld>
            <a:endParaRPr lang="hr-HR"/>
          </a:p>
        </p:txBody>
      </p:sp>
      <p:pic>
        <p:nvPicPr>
          <p:cNvPr id="43012" name="Picture 4"/>
          <p:cNvPicPr>
            <a:picLocks noChangeAspect="1" noChangeArrowheads="1"/>
          </p:cNvPicPr>
          <p:nvPr/>
        </p:nvPicPr>
        <p:blipFill>
          <a:blip r:embed="rId3" cstate="print"/>
          <a:srcRect l="24237" r="24237" b="10147"/>
          <a:stretch>
            <a:fillRect/>
          </a:stretch>
        </p:blipFill>
        <p:spPr bwMode="auto">
          <a:xfrm>
            <a:off x="971600" y="4908630"/>
            <a:ext cx="7521444" cy="19493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179512" y="1600200"/>
            <a:ext cx="8507288" cy="499715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Theoretical </a:t>
            </a:r>
            <a:r>
              <a:rPr lang="en-US" dirty="0" err="1" smtClean="0"/>
              <a:t>Weibull</a:t>
            </a:r>
            <a:r>
              <a:rPr lang="en-US" dirty="0" smtClean="0"/>
              <a:t> distribution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n is number of defects</a:t>
            </a:r>
          </a:p>
          <a:p>
            <a:pPr lvl="1"/>
            <a:r>
              <a:rPr lang="en-US" dirty="0" smtClean="0"/>
              <a:t>P(n) is cumulative probability for number of defects that will be distributed in interval [0,n]</a:t>
            </a:r>
          </a:p>
          <a:p>
            <a:pPr lvl="1"/>
            <a:endParaRPr lang="en-US" dirty="0" smtClean="0"/>
          </a:p>
          <a:p>
            <a:r>
              <a:rPr lang="hr-HR" dirty="0" smtClean="0"/>
              <a:t> </a:t>
            </a:r>
            <a:r>
              <a:rPr lang="en-US" dirty="0" smtClean="0"/>
              <a:t>Comparison </a:t>
            </a:r>
          </a:p>
          <a:p>
            <a:pPr lvl="1"/>
            <a:r>
              <a:rPr lang="en-US" dirty="0" smtClean="0"/>
              <a:t>empirical and best fit </a:t>
            </a:r>
            <a:r>
              <a:rPr lang="en-US" dirty="0" err="1" smtClean="0"/>
              <a:t>Weibull</a:t>
            </a:r>
            <a:r>
              <a:rPr lang="en-US" dirty="0" smtClean="0"/>
              <a:t> 		distribution, Module1, 7th month</a:t>
            </a:r>
          </a:p>
          <a:p>
            <a:pPr lvl="1"/>
            <a:r>
              <a:rPr lang="en-US" dirty="0" smtClean="0"/>
              <a:t>n=25, α=1,9797, β=13,752</a:t>
            </a:r>
            <a:endParaRPr lang="hr-HR" dirty="0" smtClean="0"/>
          </a:p>
          <a:p>
            <a:pPr lvl="1"/>
            <a:endParaRPr lang="en-US" dirty="0" smtClean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Step 4</a:t>
            </a:r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0A1E4-B3F7-48D7-9D00-02635075CE98}" type="slidenum">
              <a:rPr lang="hr-HR" smtClean="0"/>
              <a:pPr/>
              <a:t>7</a:t>
            </a:fld>
            <a:endParaRPr lang="hr-HR"/>
          </a:p>
        </p:txBody>
      </p:sp>
      <p:graphicFrame>
        <p:nvGraphicFramePr>
          <p:cNvPr id="44035" name="Object 3"/>
          <p:cNvGraphicFramePr>
            <a:graphicFrameLocks noChangeAspect="1"/>
          </p:cNvGraphicFramePr>
          <p:nvPr/>
        </p:nvGraphicFramePr>
        <p:xfrm>
          <a:off x="1259632" y="2204864"/>
          <a:ext cx="5897562" cy="677863"/>
        </p:xfrm>
        <a:graphic>
          <a:graphicData uri="http://schemas.openxmlformats.org/presentationml/2006/ole">
            <p:oleObj spid="_x0000_s44035" name="Document" r:id="rId4" imgW="5943801" imgH="699762" progId="Word.Document.12">
              <p:embed/>
            </p:oleObj>
          </a:graphicData>
        </a:graphic>
      </p:graphicFrame>
      <p:pic>
        <p:nvPicPr>
          <p:cNvPr id="12" name="Picture 11" descr="F_english.wmf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5940153" y="4221088"/>
            <a:ext cx="3203848" cy="26369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2692896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prediction of future values ​​of the theoretical distributions based on previous reports</a:t>
            </a:r>
          </a:p>
          <a:p>
            <a:pPr lvl="1"/>
            <a:r>
              <a:rPr lang="en-US" dirty="0" smtClean="0"/>
              <a:t>Linear Regression (LR), α=1,9933; β=11,6138</a:t>
            </a:r>
          </a:p>
          <a:p>
            <a:pPr lvl="1"/>
            <a:r>
              <a:rPr lang="en-US" dirty="0" smtClean="0"/>
              <a:t>k Nearest Neighbors (</a:t>
            </a:r>
            <a:r>
              <a:rPr lang="en-US" dirty="0" err="1" smtClean="0"/>
              <a:t>kNN</a:t>
            </a:r>
            <a:r>
              <a:rPr lang="en-US" dirty="0" smtClean="0"/>
              <a:t>), α=1,8762; β=12,9642</a:t>
            </a:r>
          </a:p>
          <a:p>
            <a:endParaRPr lang="en-US" dirty="0" smtClean="0"/>
          </a:p>
          <a:p>
            <a:r>
              <a:rPr lang="en-US" dirty="0" err="1" smtClean="0"/>
              <a:t>Kolmogorov</a:t>
            </a:r>
            <a:r>
              <a:rPr lang="en-US" dirty="0" smtClean="0"/>
              <a:t>-Smirnov (KS) and Anderson-Darling (AD) test</a:t>
            </a:r>
          </a:p>
          <a:p>
            <a:pPr lvl="1"/>
            <a:r>
              <a:rPr lang="en-US" dirty="0" smtClean="0"/>
              <a:t>significance level (α=0,05), typical for tech. applications</a:t>
            </a:r>
            <a:endParaRPr lang="hr-HR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5</a:t>
            </a:r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0A1E4-B3F7-48D7-9D00-02635075CE98}" type="slidenum">
              <a:rPr lang="hr-HR" smtClean="0"/>
              <a:pPr/>
              <a:t>8</a:t>
            </a:fld>
            <a:endParaRPr lang="hr-HR"/>
          </a:p>
        </p:txBody>
      </p:sp>
      <p:pic>
        <p:nvPicPr>
          <p:cNvPr id="4505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4437113"/>
            <a:ext cx="4248472" cy="195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5060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38657" y="4437112"/>
            <a:ext cx="4405344" cy="1944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600200"/>
            <a:ext cx="8640960" cy="470912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telecom operator, help desk, monthly upgrades</a:t>
            </a:r>
          </a:p>
          <a:p>
            <a:r>
              <a:rPr lang="en-US" sz="2800" dirty="0" smtClean="0"/>
              <a:t>proving that all empirical distributions of the number of defects identified after the completion of upgrades can be described with theoretical </a:t>
            </a:r>
            <a:r>
              <a:rPr lang="en-US" sz="2800" dirty="0" err="1" smtClean="0"/>
              <a:t>Weibull</a:t>
            </a:r>
            <a:r>
              <a:rPr lang="en-US" sz="2800" dirty="0" smtClean="0"/>
              <a:t> distributions</a:t>
            </a:r>
            <a:endParaRPr lang="hr-HR" sz="2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study</a:t>
            </a:r>
            <a:r>
              <a:rPr lang="hr-HR" dirty="0" smtClean="0"/>
              <a:t> (1)</a:t>
            </a:r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0A1E4-B3F7-48D7-9D00-02635075CE98}" type="slidenum">
              <a:rPr lang="hr-HR" smtClean="0"/>
              <a:pPr/>
              <a:t>9</a:t>
            </a:fld>
            <a:endParaRPr lang="hr-HR"/>
          </a:p>
        </p:txBody>
      </p:sp>
      <p:pic>
        <p:nvPicPr>
          <p:cNvPr id="46083" name="Picture 3"/>
          <p:cNvPicPr>
            <a:picLocks noChangeAspect="1" noChangeArrowheads="1"/>
          </p:cNvPicPr>
          <p:nvPr/>
        </p:nvPicPr>
        <p:blipFill>
          <a:blip r:embed="rId3" cstate="print"/>
          <a:srcRect b="40042"/>
          <a:stretch>
            <a:fillRect/>
          </a:stretch>
        </p:blipFill>
        <p:spPr bwMode="auto">
          <a:xfrm>
            <a:off x="2051720" y="3645024"/>
            <a:ext cx="4631156" cy="301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823</TotalTime>
  <Words>874</Words>
  <Application>Microsoft Office PowerPoint</Application>
  <PresentationFormat>On-screen Show (4:3)</PresentationFormat>
  <Paragraphs>106</Paragraphs>
  <Slides>17</Slides>
  <Notes>13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Office Theme</vt:lpstr>
      <vt:lpstr>Visio</vt:lpstr>
      <vt:lpstr>Document</vt:lpstr>
      <vt:lpstr>Application of  reliability prediction model adapted for the analysis of the ERP system</vt:lpstr>
      <vt:lpstr>Introduction</vt:lpstr>
      <vt:lpstr>Measurement-based analysis framework of ERP system reliability</vt:lpstr>
      <vt:lpstr>Step 1</vt:lpstr>
      <vt:lpstr>Step 2</vt:lpstr>
      <vt:lpstr>Step 3</vt:lpstr>
      <vt:lpstr>Step 4</vt:lpstr>
      <vt:lpstr>Step 5</vt:lpstr>
      <vt:lpstr>Case study (1)</vt:lpstr>
      <vt:lpstr>Case study (2)</vt:lpstr>
      <vt:lpstr>LR and KNN prediction for weibull distribution parameters</vt:lpstr>
      <vt:lpstr>How to use the the prediction of Weibull parameters ?</vt:lpstr>
      <vt:lpstr>Slide 13</vt:lpstr>
      <vt:lpstr>Another application</vt:lpstr>
      <vt:lpstr>Slide 15</vt:lpstr>
      <vt:lpstr>Conclusion</vt:lpstr>
      <vt:lpstr>Slide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Application of reliability prediction model adapted for the analysis of the ERP system</dc:title>
  <dc:subject>ICEIE Rome 2012</dc:subject>
  <dc:creator>Krešimir Fertalj</dc:creator>
  <cp:lastModifiedBy>Krešimir Fertalj</cp:lastModifiedBy>
  <cp:revision>101</cp:revision>
  <dcterms:created xsi:type="dcterms:W3CDTF">2011-11-22T20:23:16Z</dcterms:created>
  <dcterms:modified xsi:type="dcterms:W3CDTF">2012-09-19T20:23:33Z</dcterms:modified>
</cp:coreProperties>
</file>